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a:t>تأثير التقنيات في العاملين بالمكتبات</a:t>
            </a:r>
            <a:r>
              <a:rPr lang="en-US" sz="3200" b="1" dirty="0"/>
              <a:t/>
            </a:r>
            <a:br>
              <a:rPr lang="en-US" sz="3200" b="1" dirty="0"/>
            </a:br>
            <a:endParaRPr lang="ar-JO" sz="3200" dirty="0"/>
          </a:p>
        </p:txBody>
      </p:sp>
      <p:sp>
        <p:nvSpPr>
          <p:cNvPr id="3" name="عنصر نائب للمحتوى 2"/>
          <p:cNvSpPr>
            <a:spLocks noGrp="1"/>
          </p:cNvSpPr>
          <p:nvPr>
            <p:ph idx="1"/>
          </p:nvPr>
        </p:nvSpPr>
        <p:spPr/>
        <p:txBody>
          <a:bodyPr>
            <a:normAutofit fontScale="85000" lnSpcReduction="20000"/>
          </a:bodyPr>
          <a:lstStyle/>
          <a:p>
            <a:r>
              <a:rPr lang="ar-SA" b="1" dirty="0" smtClean="0"/>
              <a:t>وضمن </a:t>
            </a:r>
            <a:r>
              <a:rPr lang="ar-SA" b="1" dirty="0"/>
              <a:t>الحديث عن البيئة التكنولوجية لا بد من الإشارة إلى بعض مظاهر تأثير التقنيات على بعض أفراد العاملين بالمكتبات وانعكاساتها الإيجابية أو السلبية على البيئة وتشمل</a:t>
            </a:r>
            <a:r>
              <a:rPr lang="en-US" b="1" dirty="0"/>
              <a:t>:</a:t>
            </a:r>
            <a:br>
              <a:rPr lang="en-US" b="1" dirty="0"/>
            </a:br>
            <a:r>
              <a:rPr lang="en-US" b="1" dirty="0"/>
              <a:t>1- </a:t>
            </a:r>
            <a:r>
              <a:rPr lang="ar-SA" b="1" dirty="0"/>
              <a:t>ما يُنتظر من الفرد</a:t>
            </a:r>
            <a:r>
              <a:rPr lang="en-US" b="1" dirty="0"/>
              <a:t/>
            </a:r>
            <a:br>
              <a:rPr lang="en-US" b="1" dirty="0"/>
            </a:br>
            <a:r>
              <a:rPr lang="en-US" b="1" dirty="0"/>
              <a:t>2- </a:t>
            </a:r>
            <a:r>
              <a:rPr lang="ar-SA" b="1" dirty="0"/>
              <a:t>المهارات المطلوبة</a:t>
            </a:r>
            <a:r>
              <a:rPr lang="en-US" b="1" dirty="0"/>
              <a:t/>
            </a:r>
            <a:br>
              <a:rPr lang="en-US" b="1" dirty="0"/>
            </a:br>
            <a:r>
              <a:rPr lang="en-US" b="1" dirty="0"/>
              <a:t>3- </a:t>
            </a:r>
            <a:r>
              <a:rPr lang="ar-SA" b="1" dirty="0"/>
              <a:t>علاقات المهنيين بغير المهنيين</a:t>
            </a:r>
            <a:r>
              <a:rPr lang="en-US" b="1" dirty="0"/>
              <a:t/>
            </a:r>
            <a:br>
              <a:rPr lang="en-US" b="1" dirty="0"/>
            </a:br>
            <a:r>
              <a:rPr lang="en-US" b="1" dirty="0"/>
              <a:t>4- </a:t>
            </a:r>
            <a:r>
              <a:rPr lang="ar-SA" b="1" dirty="0"/>
              <a:t>الحاجة إلى التدريب</a:t>
            </a:r>
            <a:r>
              <a:rPr lang="en-US" b="1" dirty="0"/>
              <a:t/>
            </a:r>
            <a:br>
              <a:rPr lang="en-US" b="1" dirty="0"/>
            </a:br>
            <a:r>
              <a:rPr lang="en-US" b="1" dirty="0"/>
              <a:t>5- </a:t>
            </a:r>
            <a:r>
              <a:rPr lang="ar-SA" b="1" dirty="0"/>
              <a:t>الرضاء الوظيفي وصورة الذات</a:t>
            </a:r>
            <a:r>
              <a:rPr lang="en-US" b="1" dirty="0"/>
              <a:t/>
            </a:r>
            <a:br>
              <a:rPr lang="en-US" b="1" dirty="0"/>
            </a:br>
            <a:r>
              <a:rPr lang="en-US" b="1" dirty="0"/>
              <a:t>6- </a:t>
            </a:r>
            <a:r>
              <a:rPr lang="ar-SA" b="1" dirty="0"/>
              <a:t>الاتصال بالجمهور</a:t>
            </a:r>
            <a:r>
              <a:rPr lang="en-US" b="1" dirty="0"/>
              <a:t/>
            </a:r>
            <a:br>
              <a:rPr lang="en-US" b="1" dirty="0"/>
            </a:br>
            <a:r>
              <a:rPr lang="en-US" b="1" dirty="0"/>
              <a:t>7- </a:t>
            </a:r>
            <a:r>
              <a:rPr lang="ar-SA" b="1" dirty="0"/>
              <a:t>تراجع المقومات المهنية</a:t>
            </a:r>
            <a:r>
              <a:rPr lang="en-US" b="1" dirty="0"/>
              <a:t/>
            </a:r>
            <a:br>
              <a:rPr lang="en-US" b="1" dirty="0"/>
            </a:br>
            <a:r>
              <a:rPr lang="en-US" b="1" dirty="0"/>
              <a:t>8- </a:t>
            </a:r>
            <a:r>
              <a:rPr lang="ar-SA" b="1" dirty="0"/>
              <a:t>مخاوف العاملين وتقبل الأتمتة</a:t>
            </a:r>
            <a:r>
              <a:rPr lang="en-US" b="1" dirty="0"/>
              <a:t/>
            </a:r>
            <a:br>
              <a:rPr lang="en-US" b="1" dirty="0"/>
            </a:br>
            <a:endParaRPr lang="ar-JO" dirty="0"/>
          </a:p>
        </p:txBody>
      </p:sp>
    </p:spTree>
    <p:extLst>
      <p:ext uri="{BB962C8B-B14F-4D97-AF65-F5344CB8AC3E}">
        <p14:creationId xmlns:p14="http://schemas.microsoft.com/office/powerpoint/2010/main" val="127253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b="1" dirty="0"/>
              <a:t>أما ما يُنتظر من العاملين، فإن التطبيقات التقنية قد فرضت المزيد مما يمكن توقعه من العاملين. وأبرز الأمور في هذا الصدد أنه قد أصبح من المتعين على هؤلاء العاملين التعرف على كيفية التعامل مع مختلف النظم المعتمدة على الحاسبات، وقد أصبح هذا المطلب أكثر إرهاقا نتيجة لتزايد أعداد النظم فضلا عن تنوعها. فمن الممكن لاختصاصي المراجع أن يكون الآن بحاجة للبحث في مراصد البيانات التي يمكن التعامل معها على الخط المباشر، عن طريق العديد من المتعهدين، فضلاً عن البحث في بعض المراصد المتاحة بالمكتبة على الأسطوانات الضوئية المكتنزة، ويتطلب ذلك الإلمام بالعديد من البرمجيات ومقومات البحث المختلفة</a:t>
            </a:r>
            <a:r>
              <a:rPr lang="en-US" b="1" dirty="0"/>
              <a:t>.</a:t>
            </a:r>
            <a:br>
              <a:rPr lang="en-US" b="1" dirty="0"/>
            </a:br>
            <a:r>
              <a:rPr lang="ar-SA" b="1" dirty="0"/>
              <a:t>كما أن على المكتبي أن يقوم بتدريب المستفيدين على أساليب البحث في قواعد وبنوك البيانات، حيث يضفي ذلك بعداً جديداً على ما يطلب من المكتبي</a:t>
            </a:r>
            <a:r>
              <a:rPr lang="en-US" b="1" dirty="0"/>
              <a:t>.</a:t>
            </a:r>
            <a:br>
              <a:rPr lang="en-US" b="1" dirty="0"/>
            </a:br>
            <a:endParaRPr lang="ar-JO" dirty="0"/>
          </a:p>
        </p:txBody>
      </p:sp>
    </p:spTree>
    <p:extLst>
      <p:ext uri="{BB962C8B-B14F-4D97-AF65-F5344CB8AC3E}">
        <p14:creationId xmlns:p14="http://schemas.microsoft.com/office/powerpoint/2010/main" val="77724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a:t>كذلك ينبغي أن يتمتع المكتبيون الذين يقومون بالبحث في قواعد وبنوك البيانات بكفاءة عالية في الاتصال، لأنهم بحاجة لأن يتفاعلوا مع المستفيدين لكي يدركوا ما هم بصدد البحث عنه فعلا. وعلى الرغم من أن القدرة على الاتصال كانت دائماً من بين الشروط التي ينبغي أن تتوافر في المكتبيين العاملين على خدمة الجمهور، فإن الموقف بالنسبة للبحث في قواعد وبنوك البيانات يعزز هذا الشرط، فالأمر يتطلب بوجه عام المزيد من مهارات الاتصال في سياق البحث في قواعد وبنوك البيانات بشكل أكثر مما تدعو الحاجة إليه في الجوانب الأخرى للخدمة المرجعية. هذا بالإضافة إلى أن البحث في قواعد وبنوك البيانات على نحو فعال يمكن أن يتطلب أيضا المزيد من المعرفة بالموضوع الذي يتم التعامل معه، وخاصة ما يتصل بمصطلحات ذلك الموضوع، مما يعني المزيد من الحاجة إلى مستوى معين من التخصص الموضوعي. أضف إلى ذلك أن هناك من المكتبيين من يقومون بتقديم الخدمة المرجعية للمستفيدين عن بعد، الذين يتصلون بالمكتبة عن طريق البريد الإلكتروني، ويشكل ذلك تحدياً من نوع خاص نظراً لأنه لا يتيح فرصة إجراء المقابلة المرجعية المباشرة التقليدية</a:t>
            </a:r>
            <a:r>
              <a:rPr lang="en-US" b="1" dirty="0"/>
              <a:t>.</a:t>
            </a:r>
            <a:br>
              <a:rPr lang="en-US" b="1" dirty="0"/>
            </a:br>
            <a:endParaRPr lang="ar-JO" dirty="0"/>
          </a:p>
        </p:txBody>
      </p:sp>
    </p:spTree>
    <p:extLst>
      <p:ext uri="{BB962C8B-B14F-4D97-AF65-F5344CB8AC3E}">
        <p14:creationId xmlns:p14="http://schemas.microsoft.com/office/powerpoint/2010/main" val="93788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smtClean="0"/>
              <a:t>كذلك </a:t>
            </a:r>
            <a:r>
              <a:rPr lang="ar-SA" b="1" dirty="0"/>
              <a:t>ينبغي أن يتمتع المكتبي بإمكانات معرفة بحدود قواعد البيانات المتاحة حتى يختار أنسب القواعد لتلبية حاجة المستفيد</a:t>
            </a:r>
            <a:r>
              <a:rPr lang="en-US" b="1" dirty="0"/>
              <a:t>.</a:t>
            </a:r>
            <a:br>
              <a:rPr lang="en-US" b="1" dirty="0"/>
            </a:br>
            <a:r>
              <a:rPr lang="ar-SA" b="1" dirty="0"/>
              <a:t>وربما يكون ذلك في الواقع هو أكثر الشروط المرتبطة بتطور البحث في قواعد وبنوك البيانات إلحاحاً</a:t>
            </a:r>
            <a:r>
              <a:rPr lang="en-US" b="1" dirty="0"/>
              <a:t>.</a:t>
            </a:r>
            <a:br>
              <a:rPr lang="en-US" b="1" dirty="0"/>
            </a:br>
            <a:r>
              <a:rPr lang="ar-SA" b="1" dirty="0"/>
              <a:t>وقد أدت التقنيات إلى زيادة ما يمكن توقعه من العاملين بالمكتبات فالنظم الآلية تتطلب المزيد من الدقة في التعامل معها، ويرجع ذلك في جانب منه، إلى الحاجة إلى المزيد من التقييس لتيسير تقاسم الموارد داخل المؤسسة، وبين المؤسسات وبعضها البعض</a:t>
            </a:r>
            <a:r>
              <a:rPr lang="en-US" b="1" dirty="0"/>
              <a:t>.</a:t>
            </a:r>
            <a:br>
              <a:rPr lang="en-US" b="1" dirty="0"/>
            </a:br>
            <a:r>
              <a:rPr lang="ar-SA" b="1" dirty="0"/>
              <a:t>وعادة ما يتوقعون من المكتبات التي تستخدم الحاسبات ما هو أكثر بكثير مما كانوا يتوقعونه من قبل. وتتراوح هذه التوقعات المضاعفة ما بين المزيد من الدقة في الاحتفاظ بالسجلات ( حيث يمكن للمستفيدين على سبيل المثال أن يتوقعوا من النظام الآلي للإعارة بيان الكتب التي استعاروها وتواريخ استحقاق رد هذه الكتب) من جهة والمستويات المرتفعة لخدمات المعلومات من جهة أخرى</a:t>
            </a:r>
            <a:r>
              <a:rPr lang="en-US" b="1" dirty="0"/>
              <a:t>.</a:t>
            </a:r>
            <a:br>
              <a:rPr lang="en-US" b="1" dirty="0"/>
            </a:br>
            <a:endParaRPr lang="ar-JO" dirty="0"/>
          </a:p>
        </p:txBody>
      </p:sp>
    </p:spTree>
    <p:extLst>
      <p:ext uri="{BB962C8B-B14F-4D97-AF65-F5344CB8AC3E}">
        <p14:creationId xmlns:p14="http://schemas.microsoft.com/office/powerpoint/2010/main" val="8696572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تأثير التقنيات في العاملين بالمكتبات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التقنيات في العاملين بالمكتبات </dc:title>
  <dc:creator>gega</dc:creator>
  <cp:lastModifiedBy>gega</cp:lastModifiedBy>
  <cp:revision>2</cp:revision>
  <dcterms:created xsi:type="dcterms:W3CDTF">2019-12-20T08:17:41Z</dcterms:created>
  <dcterms:modified xsi:type="dcterms:W3CDTF">2019-12-20T08:27:44Z</dcterms:modified>
</cp:coreProperties>
</file>